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3714F">
              <a:alpha val="8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508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54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E5E5">
              <a:alpha val="69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76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10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0.xlsx"/><Relationship Id="rId2" Type="http://schemas.openxmlformats.org/officeDocument/2006/relationships/image" Target="../media/image32.png"/></Relationships>

</file>

<file path=ppt/charts/_rels/chart1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1.xlsx"/><Relationship Id="rId2" Type="http://schemas.openxmlformats.org/officeDocument/2006/relationships/image" Target="../media/image33.png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openxmlformats.org/officeDocument/2006/relationships/image" Target="../media/image22.png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openxmlformats.org/officeDocument/2006/relationships/image" Target="../media/image23.png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openxmlformats.org/officeDocument/2006/relationships/image" Target="../media/image24.png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openxmlformats.org/officeDocument/2006/relationships/image" Target="../media/image25.png"/></Relationships>

</file>

<file path=ppt/charts/_rels/chart6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6.xlsx"/><Relationship Id="rId2" Type="http://schemas.openxmlformats.org/officeDocument/2006/relationships/image" Target="../media/image26.png"/></Relationships>

</file>

<file path=ppt/charts/_rels/chart7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7.xlsx"/></Relationships>

</file>

<file path=ppt/charts/_rels/chart8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8.xlsx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charts/_rels/chart9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9.xlsx"/><Relationship Id="rId2" Type="http://schemas.openxmlformats.org/officeDocument/2006/relationships/image" Target="../media/image31.png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35965"/>
          <c:y val="0.227308"/>
          <c:w val="0.72807"/>
          <c:h val="0.760192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A7CA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explosion val="4"/>
          <c:dPt>
            <c:idx val="0"/>
            <c:explosion val="4"/>
            <c:spPr>
              <a:solidFill>
                <a:srgbClr val="5A7CA2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4"/>
            <c:spPr>
              <a:solidFill>
                <a:srgbClr val="789F46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838" dir="5400000">
                        <a:srgbClr val="000000">
                          <a:alpha val="35506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57564B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Null values</c:v>
                </c:pt>
                <c:pt idx="1">
                  <c:v>Duplicate rows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129425.000000</c:v>
                </c:pt>
                <c:pt idx="1">
                  <c:v>31994.000000</c:v>
                </c:pt>
              </c:numCache>
            </c:numRef>
          </c:val>
        </c:ser>
        <c:firstSliceAng val="354"/>
      </c:pieChart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0901668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500" u="none">
              <a:solidFill>
                <a:srgbClr val="57564B"/>
              </a:solidFill>
              <a:latin typeface="Hoefler Tex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-4"/>
      <c:hPercent val="68"/>
      <c:rotY val="355"/>
      <c:depthPercent val="31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sx="100000" sy="100000" kx="0" ky="0" algn="tl" rotWithShape="1" blurRad="127000" dist="0" dir="7800000">
                <a:srgbClr val="000000">
                  <a:alpha val="50000"/>
                </a:srgbClr>
              </a:outerShdw>
            </a:effectLst>
            <a:sp3d prstMaterial="matte"/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57564B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8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80083.000000</c:v>
                </c:pt>
                <c:pt idx="1">
                  <c:v>7280.000000</c:v>
                </c:pt>
                <c:pt idx="2">
                  <c:v>28.000000</c:v>
                </c:pt>
                <c:pt idx="3">
                  <c:v>3.000000</c:v>
                </c:pt>
                <c:pt idx="4">
                  <c:v>2.000000</c:v>
                </c:pt>
              </c:numCache>
            </c:numRef>
          </c:val>
          <c:shape val="box"/>
        </c:ser>
        <c:gapWidth val="40"/>
        <c:gapDepth val="150"/>
        <c:shape val="box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Required parking spaces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occurrence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22500"/>
        <c:minorUnit val="11250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1854"/>
          <c:y val="0.064135"/>
          <c:w val="0.803146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4693.000000</c:v>
                </c:pt>
                <c:pt idx="1">
                  <c:v>6098.000000</c:v>
                </c:pt>
                <c:pt idx="2">
                  <c:v>7513.000000</c:v>
                </c:pt>
                <c:pt idx="3">
                  <c:v>7908.000000</c:v>
                </c:pt>
                <c:pt idx="4">
                  <c:v>8355.000000</c:v>
                </c:pt>
                <c:pt idx="5">
                  <c:v>7765.000000</c:v>
                </c:pt>
                <c:pt idx="6">
                  <c:v>10057.000000</c:v>
                </c:pt>
                <c:pt idx="7">
                  <c:v>11257.000000</c:v>
                </c:pt>
                <c:pt idx="8">
                  <c:v>6690.000000</c:v>
                </c:pt>
                <c:pt idx="9">
                  <c:v>6934.000000</c:v>
                </c:pt>
                <c:pt idx="10">
                  <c:v>4995.000000</c:v>
                </c:pt>
                <c:pt idx="11">
                  <c:v>5131.000000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3000"/>
        <c:minorUnit val="15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4249"/>
          <c:y val="0.0644068"/>
          <c:w val="0.800751"/>
          <c:h val="0.7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Resort Hotel</c:v>
                </c:pt>
                <c:pt idx="1">
                  <c:v>City Hotel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25992.000000</c:v>
                </c:pt>
                <c:pt idx="1">
                  <c:v>37379.000000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Hotels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9500"/>
        <c:minorUnit val="47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7321"/>
          <c:y val="0.064135"/>
          <c:w val="0.797679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13313.000000</c:v>
                </c:pt>
                <c:pt idx="1">
                  <c:v>42391.000000</c:v>
                </c:pt>
                <c:pt idx="2">
                  <c:v>31692.000000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Year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12500"/>
        <c:minorUnit val="6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1854"/>
          <c:y val="0.064135"/>
          <c:w val="0.803146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4693.000000</c:v>
                </c:pt>
                <c:pt idx="1">
                  <c:v>6098.000000</c:v>
                </c:pt>
                <c:pt idx="2">
                  <c:v>7513.000000</c:v>
                </c:pt>
                <c:pt idx="3">
                  <c:v>7908.000000</c:v>
                </c:pt>
                <c:pt idx="4">
                  <c:v>8355.000000</c:v>
                </c:pt>
                <c:pt idx="5">
                  <c:v>7765.000000</c:v>
                </c:pt>
                <c:pt idx="6">
                  <c:v>10057.000000</c:v>
                </c:pt>
                <c:pt idx="7">
                  <c:v>11257.000000</c:v>
                </c:pt>
                <c:pt idx="8">
                  <c:v>6690.000000</c:v>
                </c:pt>
                <c:pt idx="9">
                  <c:v>6934.000000</c:v>
                </c:pt>
                <c:pt idx="10">
                  <c:v>4995.000000</c:v>
                </c:pt>
                <c:pt idx="11">
                  <c:v>5131.000000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3000"/>
        <c:minorUnit val="15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79033"/>
          <c:y val="0.064135"/>
          <c:w val="0.815967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1849.000000</c:v>
                </c:pt>
                <c:pt idx="1">
                  <c:v>2806.000000</c:v>
                </c:pt>
                <c:pt idx="2">
                  <c:v>3831.000000</c:v>
                </c:pt>
                <c:pt idx="3">
                  <c:v>3770.000000</c:v>
                </c:pt>
                <c:pt idx="4">
                  <c:v>3780.000000</c:v>
                </c:pt>
                <c:pt idx="5">
                  <c:v>3517.000000</c:v>
                </c:pt>
                <c:pt idx="6">
                  <c:v>3851.000000</c:v>
                </c:pt>
                <c:pt idx="7">
                  <c:v>4423.000000</c:v>
                </c:pt>
                <c:pt idx="8">
                  <c:v>3851.000000</c:v>
                </c:pt>
                <c:pt idx="9">
                  <c:v>4234.000000</c:v>
                </c:pt>
                <c:pt idx="10">
                  <c:v>3330.000000</c:v>
                </c:pt>
                <c:pt idx="11">
                  <c:v>3149.000000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 (2016)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1250"/>
        <c:minorUnit val="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5000" u="none">
                <a:solidFill>
                  <a:srgbClr val="57564B"/>
                </a:solidFill>
                <a:latin typeface="Hoefler Text"/>
              </a:defRPr>
            </a:pPr>
            <a:r>
              <a:rPr b="0" i="0" strike="noStrike" sz="5000" u="none">
                <a:solidFill>
                  <a:srgbClr val="57564B"/>
                </a:solidFill>
                <a:latin typeface="Hoefler Text"/>
              </a:rPr>
              <a:t>Most Visited Countries</a:t>
            </a:r>
          </a:p>
        </c:rich>
      </c:tx>
      <c:layout>
        <c:manualLayout>
          <c:xMode val="edge"/>
          <c:yMode val="edge"/>
          <c:x val="0.206125"/>
          <c:y val="0"/>
          <c:w val="0.58775"/>
          <c:h val="0.15076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97141"/>
          <c:y val="0.150769"/>
          <c:w val="0.797859"/>
          <c:h val="0.6682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PRT</c:v>
                </c:pt>
                <c:pt idx="1">
                  <c:v>GBR</c:v>
                </c:pt>
                <c:pt idx="2">
                  <c:v>FRA</c:v>
                </c:pt>
                <c:pt idx="3">
                  <c:v>ESP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27453.000000</c:v>
                </c:pt>
                <c:pt idx="1">
                  <c:v>10433.000000</c:v>
                </c:pt>
                <c:pt idx="2">
                  <c:v>8837.000000</c:v>
                </c:pt>
                <c:pt idx="3">
                  <c:v>7252.000000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Countries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7500"/>
        <c:minorUnit val="37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15453"/>
          <c:y val="0.115453"/>
          <c:w val="0.769094"/>
          <c:h val="0.75659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A7CA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explosion val="5"/>
          <c:dPt>
            <c:idx val="0"/>
            <c:explosion val="5"/>
            <c:spPr>
              <a:solidFill>
                <a:srgbClr val="5A7CA2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5"/>
            <c:spPr>
              <a:solidFill>
                <a:srgbClr val="789F46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5"/>
            <c:spPr>
              <a:solidFill>
                <a:srgbClr val="CFB245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5"/>
            <c:spPr>
              <a:solidFill>
                <a:srgbClr val="DB7C36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838" dir="5400000">
                        <a:srgbClr val="000000">
                          <a:alpha val="35506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57564B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BB</c:v>
                </c:pt>
                <c:pt idx="1">
                  <c:v>SC</c:v>
                </c:pt>
                <c:pt idx="2">
                  <c:v>HB</c:v>
                </c:pt>
                <c:pt idx="3">
                  <c:v>FB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67978.000000</c:v>
                </c:pt>
                <c:pt idx="1">
                  <c:v>9481.000000</c:v>
                </c:pt>
                <c:pt idx="2">
                  <c:v>9085.000000</c:v>
                </c:pt>
                <c:pt idx="3">
                  <c:v>360.000000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23824"/>
          <c:y val="0.223824"/>
          <c:w val="0.552353"/>
          <c:h val="0.53985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explosion val="8"/>
          <c:dPt>
            <c:idx val="0"/>
            <c:explosion val="8"/>
            <c:spPr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1"/>
            <c:explosion val="5"/>
            <c:spPr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2"/>
            <c:explosion val="5"/>
            <c:spPr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3"/>
            <c:explosion val="5"/>
            <c:spPr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838" dir="5400000">
                        <a:srgbClr val="000000">
                          <a:alpha val="35506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57564B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Transient</c:v>
                </c:pt>
                <c:pt idx="1">
                  <c:v>Transient-Party</c:v>
                </c:pt>
                <c:pt idx="2">
                  <c:v>Contract</c:v>
                </c:pt>
                <c:pt idx="3">
                  <c:v>Group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71986.000000</c:v>
                </c:pt>
                <c:pt idx="1">
                  <c:v>11727.000000</c:v>
                </c:pt>
                <c:pt idx="2">
                  <c:v>3139.000000</c:v>
                </c:pt>
                <c:pt idx="3">
                  <c:v>544.000000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-2"/>
      <c:hPercent val="68"/>
      <c:rotY val="7"/>
      <c:depthPercent val="31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sx="100000" sy="100000" kx="0" ky="0" algn="tl" rotWithShape="1" blurRad="127000" dist="0" dir="7800000">
                <a:srgbClr val="000000">
                  <a:alpha val="50000"/>
                </a:srgbClr>
              </a:outerShdw>
            </a:effectLst>
            <a:sp3d prstMaterial="matte"/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57564B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</c:v>
                </c:pt>
                <c:pt idx="1">
                  <c:v>D</c:v>
                </c:pt>
                <c:pt idx="2">
                  <c:v>E</c:v>
                </c:pt>
                <c:pt idx="3">
                  <c:v>F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56552.000000</c:v>
                </c:pt>
                <c:pt idx="1">
                  <c:v>17400.000000</c:v>
                </c:pt>
                <c:pt idx="2">
                  <c:v>6049.000000</c:v>
                </c:pt>
                <c:pt idx="3">
                  <c:v>2823.000000</c:v>
                </c:pt>
              </c:numCache>
            </c:numRef>
          </c:val>
          <c:shape val="box"/>
        </c:ser>
        <c:gapWidth val="40"/>
        <c:gapDepth val="150"/>
        <c:shape val="box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Room Type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rooms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15000"/>
        <c:minorUnit val="7500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"/>
          <p:cNvGrpSpPr/>
          <p:nvPr/>
        </p:nvGrpSpPr>
        <p:grpSpPr>
          <a:xfrm>
            <a:off x="5130800" y="6807200"/>
            <a:ext cx="14122400" cy="127000"/>
            <a:chOff x="0" y="0"/>
            <a:chExt cx="14122400" cy="127000"/>
          </a:xfrm>
        </p:grpSpPr>
        <p:pic>
          <p:nvPicPr>
            <p:cNvPr id="12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45300" y="0"/>
              <a:ext cx="431800" cy="12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727710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Text"/>
          <p:cNvSpPr txBox="1"/>
          <p:nvPr>
            <p:ph type="title"/>
          </p:nvPr>
        </p:nvSpPr>
        <p:spPr>
          <a:xfrm>
            <a:off x="2095500" y="3213100"/>
            <a:ext cx="20193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2095500" y="7086600"/>
            <a:ext cx="201930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800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4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7" name="“Type a quote here.”"/>
          <p:cNvSpPr txBox="1"/>
          <p:nvPr>
            <p:ph type="body" sz="quarter" idx="22"/>
          </p:nvPr>
        </p:nvSpPr>
        <p:spPr>
          <a:xfrm>
            <a:off x="2387600" y="6089650"/>
            <a:ext cx="19621500" cy="8001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4600"/>
              </a:spcBef>
              <a:buSzTx/>
              <a:buNone/>
              <a:defRPr sz="46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Image"/>
          <p:cNvSpPr/>
          <p:nvPr>
            <p:ph type="pic" idx="21"/>
          </p:nvPr>
        </p:nvSpPr>
        <p:spPr>
          <a:xfrm>
            <a:off x="0" y="-3517363"/>
            <a:ext cx="26012869" cy="178330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"/>
          <p:cNvGrpSpPr/>
          <p:nvPr/>
        </p:nvGrpSpPr>
        <p:grpSpPr>
          <a:xfrm>
            <a:off x="5130800" y="2908300"/>
            <a:ext cx="14122400" cy="127000"/>
            <a:chOff x="0" y="0"/>
            <a:chExt cx="14122400" cy="127000"/>
          </a:xfrm>
        </p:grpSpPr>
        <p:pic>
          <p:nvPicPr>
            <p:cNvPr id="25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45300" y="0"/>
              <a:ext cx="431800" cy="12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727710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Image"/>
          <p:cNvSpPr/>
          <p:nvPr>
            <p:ph type="pic" idx="21"/>
          </p:nvPr>
        </p:nvSpPr>
        <p:spPr>
          <a:xfrm>
            <a:off x="3009900" y="381000"/>
            <a:ext cx="18415000" cy="1262434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1587500" y="1143000"/>
            <a:ext cx="21209000" cy="1612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1587500" y="3200400"/>
            <a:ext cx="212090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2095500" y="5080000"/>
            <a:ext cx="20193000" cy="3568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"/>
          <p:cNvGrpSpPr/>
          <p:nvPr/>
        </p:nvGrpSpPr>
        <p:grpSpPr>
          <a:xfrm>
            <a:off x="3911600" y="6794500"/>
            <a:ext cx="6146800" cy="127000"/>
            <a:chOff x="0" y="0"/>
            <a:chExt cx="6146800" cy="127000"/>
          </a:xfrm>
        </p:grpSpPr>
        <p:pic>
          <p:nvPicPr>
            <p:cNvPr id="47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57500" y="0"/>
              <a:ext cx="431800" cy="12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0800"/>
              <a:ext cx="28575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289300" y="50800"/>
              <a:ext cx="28575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" name="Image"/>
          <p:cNvSpPr/>
          <p:nvPr>
            <p:ph type="pic" sz="half" idx="21"/>
          </p:nvPr>
        </p:nvSpPr>
        <p:spPr>
          <a:xfrm>
            <a:off x="12491412" y="2197100"/>
            <a:ext cx="13228767" cy="90689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2095500" y="2133600"/>
            <a:ext cx="9766300" cy="4470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2095500" y="7112000"/>
            <a:ext cx="9766300" cy="4254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idx="21"/>
          </p:nvPr>
        </p:nvSpPr>
        <p:spPr>
          <a:xfrm>
            <a:off x="12954000" y="2462996"/>
            <a:ext cx="14008100" cy="960321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sz="half" idx="1"/>
          </p:nvPr>
        </p:nvSpPr>
        <p:spPr>
          <a:xfrm>
            <a:off x="1587500" y="3873500"/>
            <a:ext cx="10160000" cy="83820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600"/>
              </a:spcBef>
              <a:buBlip>
                <a:blip r:embed="rId2"/>
              </a:buBlip>
              <a:defRPr sz="4600"/>
            </a:lvl1pPr>
            <a:lvl2pPr marL="1117600" indent="-558800">
              <a:spcBef>
                <a:spcPts val="4600"/>
              </a:spcBef>
              <a:buBlip>
                <a:blip r:embed="rId2"/>
              </a:buBlip>
              <a:defRPr sz="4600"/>
            </a:lvl2pPr>
            <a:lvl3pPr marL="1676400" indent="-558800">
              <a:spcBef>
                <a:spcPts val="4600"/>
              </a:spcBef>
              <a:buBlip>
                <a:blip r:embed="rId2"/>
              </a:buBlip>
              <a:defRPr sz="4600"/>
            </a:lvl3pPr>
            <a:lvl4pPr marL="2235200" indent="-558800">
              <a:spcBef>
                <a:spcPts val="4600"/>
              </a:spcBef>
              <a:buBlip>
                <a:blip r:embed="rId2"/>
              </a:buBlip>
              <a:defRPr sz="4600"/>
            </a:lvl4pPr>
            <a:lvl5pPr marL="2794000" indent="-558800">
              <a:spcBef>
                <a:spcPts val="4600"/>
              </a:spcBef>
              <a:buBlip>
                <a:blip r:embed="rId2"/>
              </a:buBlip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/>
          <p:nvPr>
            <p:ph type="body" idx="1"/>
          </p:nvPr>
        </p:nvSpPr>
        <p:spPr>
          <a:xfrm>
            <a:off x="1587500" y="1155700"/>
            <a:ext cx="21209000" cy="11366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Image"/>
          <p:cNvSpPr/>
          <p:nvPr>
            <p:ph type="pic" sz="half" idx="21"/>
          </p:nvPr>
        </p:nvSpPr>
        <p:spPr>
          <a:xfrm>
            <a:off x="12293600" y="6311900"/>
            <a:ext cx="10579100" cy="70527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Image"/>
          <p:cNvSpPr/>
          <p:nvPr>
            <p:ph type="pic" sz="half" idx="22"/>
          </p:nvPr>
        </p:nvSpPr>
        <p:spPr>
          <a:xfrm>
            <a:off x="12674600" y="520700"/>
            <a:ext cx="10160000" cy="6773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idx="23"/>
          </p:nvPr>
        </p:nvSpPr>
        <p:spPr>
          <a:xfrm>
            <a:off x="1549400" y="-88900"/>
            <a:ext cx="10160000" cy="1524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20700" y="3429000"/>
            <a:ext cx="23342600" cy="0"/>
          </a:xfrm>
          <a:prstGeom prst="line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587500" y="1143000"/>
            <a:ext cx="21209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587500" y="3873500"/>
            <a:ext cx="21209000" cy="889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039600" y="12941300"/>
            <a:ext cx="340462" cy="482600"/>
          </a:xfrm>
          <a:prstGeom prst="rect">
            <a:avLst/>
          </a:prstGeom>
          <a:gradFill>
            <a:gsLst>
              <a:gs pos="0">
                <a:srgbClr val="FDEFE1"/>
              </a:gs>
              <a:gs pos="100000">
                <a:srgbClr val="FAECDB"/>
              </a:gs>
            </a:gsLst>
            <a:lin ang="5400000"/>
          </a:gradFill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503B28"/>
                </a:solidFill>
                <a:latin typeface="Bodoni SvtyTwo OS ITC TT-BookIt"/>
                <a:ea typeface="Bodoni SvtyTwo OS ITC TT-BookIt"/>
                <a:cs typeface="Bodoni SvtyTwo OS ITC TT-BookIt"/>
                <a:sym typeface="Bodoni SvtyTwo OS ITC TT-BookI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9pPr>
    </p:titleStyle>
    <p:bodyStyle>
      <a:lvl1pPr marL="63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127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90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254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317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381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444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508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571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chart" Target="../charts/char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chart" Target="../charts/char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chart" Target="../charts/char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chart" Target="../charts/char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chart" Target="../charts/char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chart" Target="../charts/char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1.png"/><Relationship Id="rId6" Type="http://schemas.openxmlformats.org/officeDocument/2006/relationships/image" Target="../media/image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1.xml"/><Relationship Id="rId3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holiday-weather.com/algarve/averages/" TargetMode="External"/><Relationship Id="rId3" Type="http://schemas.openxmlformats.org/officeDocument/2006/relationships/hyperlink" Target="https://www.holiday-weather.com/london/averages/" TargetMode="External"/><Relationship Id="rId4" Type="http://schemas.openxmlformats.org/officeDocument/2006/relationships/hyperlink" Target="https://www.theportugalnews.com/news/portugals-7bn-climate-change-bill/40860#:~:text=In%20terms%20of%20the%20effects,by%20temperatures%20reached%20in%201989" TargetMode="External"/><Relationship Id="rId5" Type="http://schemas.openxmlformats.org/officeDocument/2006/relationships/hyperlink" Target="https://doi.org/10.1016/j.ijgfs.2017.01.003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chart" Target="../charts/char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chart" Target="../charts/char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chart" Target="../charts/char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chart" Target="../charts/char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395200" y="7073900"/>
            <a:ext cx="10693400" cy="5600700"/>
          </a:xfrm>
          <a:prstGeom prst="rect">
            <a:avLst/>
          </a:prstGeom>
        </p:spPr>
      </p:pic>
      <p:pic>
        <p:nvPicPr>
          <p:cNvPr id="133" name="Image" descr="Image"/>
          <p:cNvPicPr>
            <a:picLocks noChangeAspect="0"/>
          </p:cNvPicPr>
          <p:nvPr>
            <p:ph type="pic" idx="2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95200" y="1143000"/>
            <a:ext cx="10693400" cy="5600701"/>
          </a:xfrm>
          <a:prstGeom prst="rect">
            <a:avLst/>
          </a:prstGeom>
        </p:spPr>
      </p:pic>
      <p:pic>
        <p:nvPicPr>
          <p:cNvPr id="134" name="Image" descr="Image"/>
          <p:cNvPicPr>
            <a:picLocks noChangeAspect="0"/>
          </p:cNvPicPr>
          <p:nvPr>
            <p:ph type="pic" idx="23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71580" y="1133682"/>
            <a:ext cx="10890240" cy="8957227"/>
          </a:xfrm>
          <a:prstGeom prst="rect">
            <a:avLst/>
          </a:prstGeom>
        </p:spPr>
      </p:pic>
      <p:sp>
        <p:nvSpPr>
          <p:cNvPr id="135" name="Exploratory Analysis"/>
          <p:cNvSpPr txBox="1"/>
          <p:nvPr/>
        </p:nvSpPr>
        <p:spPr>
          <a:xfrm>
            <a:off x="1264286" y="10020519"/>
            <a:ext cx="10704828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500"/>
            </a:lvl1pPr>
          </a:lstStyle>
          <a:p>
            <a:pPr/>
            <a:r>
              <a:t>Exploratory Analysis</a:t>
            </a:r>
          </a:p>
        </p:txBody>
      </p:sp>
      <p:sp>
        <p:nvSpPr>
          <p:cNvPr id="136" name="Youpele Michael"/>
          <p:cNvSpPr txBox="1"/>
          <p:nvPr/>
        </p:nvSpPr>
        <p:spPr>
          <a:xfrm>
            <a:off x="4585190" y="11577983"/>
            <a:ext cx="406302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900"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pPr/>
            <a:r>
              <a:t>Youpele Michael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170454893_warm_800x1200.jpeg" descr="170454893_warm_800x1200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70" name="Exploratory Analysis: Year and mon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6957"/>
            </a:lvl1pPr>
          </a:lstStyle>
          <a:p>
            <a:pPr/>
            <a:r>
              <a:t>Exploratory Analysis: Year and month</a:t>
            </a:r>
          </a:p>
        </p:txBody>
      </p:sp>
      <p:graphicFrame>
        <p:nvGraphicFramePr>
          <p:cNvPr id="171" name="2D Column Chart"/>
          <p:cNvGraphicFramePr/>
          <p:nvPr/>
        </p:nvGraphicFramePr>
        <p:xfrm>
          <a:off x="1153817" y="4086213"/>
          <a:ext cx="10631121" cy="75247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0150"/>
            <a:ext cx="10185400" cy="8648700"/>
          </a:xfrm>
          <a:prstGeom prst="rect">
            <a:avLst/>
          </a:prstGeom>
        </p:spPr>
      </p:pic>
      <p:sp>
        <p:nvSpPr>
          <p:cNvPr id="174" name="Exploratory Analysis: count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440">
              <a:defRPr sz="8624"/>
            </a:lvl1pPr>
          </a:lstStyle>
          <a:p>
            <a:pPr/>
            <a:r>
              <a:t>Exploratory Analysis: country</a:t>
            </a:r>
          </a:p>
        </p:txBody>
      </p:sp>
      <p:graphicFrame>
        <p:nvGraphicFramePr>
          <p:cNvPr id="175" name="Most Visited Countries"/>
          <p:cNvGraphicFramePr/>
          <p:nvPr/>
        </p:nvGraphicFramePr>
        <p:xfrm>
          <a:off x="1232052" y="4291365"/>
          <a:ext cx="10870897" cy="82550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6999"/>
            <a:ext cx="10185401" cy="8451851"/>
          </a:xfrm>
          <a:prstGeom prst="rect">
            <a:avLst/>
          </a:prstGeom>
        </p:spPr>
      </p:pic>
      <p:sp>
        <p:nvSpPr>
          <p:cNvPr id="178" name="Exploratory Analysis: Me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Exploratory Analysis: Meal</a:t>
            </a:r>
          </a:p>
        </p:txBody>
      </p:sp>
      <p:graphicFrame>
        <p:nvGraphicFramePr>
          <p:cNvPr id="179" name="2D Pie Chart"/>
          <p:cNvGraphicFramePr/>
          <p:nvPr/>
        </p:nvGraphicFramePr>
        <p:xfrm>
          <a:off x="1845596" y="3163437"/>
          <a:ext cx="10486167" cy="1048616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7000"/>
            <a:ext cx="10185401" cy="8451850"/>
          </a:xfrm>
          <a:prstGeom prst="rect">
            <a:avLst/>
          </a:prstGeom>
        </p:spPr>
      </p:pic>
      <p:sp>
        <p:nvSpPr>
          <p:cNvPr id="182" name="Exploratory Analysis: customer ty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7252"/>
            </a:lvl1pPr>
          </a:lstStyle>
          <a:p>
            <a:pPr/>
            <a:r>
              <a:t>Exploratory Analysis: customer type</a:t>
            </a:r>
          </a:p>
        </p:txBody>
      </p:sp>
      <p:graphicFrame>
        <p:nvGraphicFramePr>
          <p:cNvPr id="183" name="2D Pie Chart"/>
          <p:cNvGraphicFramePr/>
          <p:nvPr/>
        </p:nvGraphicFramePr>
        <p:xfrm>
          <a:off x="-392575" y="1401824"/>
          <a:ext cx="15037135" cy="1503713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7000"/>
            <a:ext cx="10185401" cy="8451850"/>
          </a:xfrm>
          <a:prstGeom prst="rect">
            <a:avLst/>
          </a:prstGeom>
        </p:spPr>
      </p:pic>
      <p:sp>
        <p:nvSpPr>
          <p:cNvPr id="186" name="Exploratory Analysis: Reserved Ro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615">
              <a:defRPr sz="7154"/>
            </a:lvl1pPr>
          </a:lstStyle>
          <a:p>
            <a:pPr/>
            <a:r>
              <a:t>Exploratory Analysis: Reserved Room</a:t>
            </a:r>
          </a:p>
        </p:txBody>
      </p:sp>
      <p:graphicFrame>
        <p:nvGraphicFramePr>
          <p:cNvPr id="187" name="3D Column Chart"/>
          <p:cNvGraphicFramePr/>
          <p:nvPr/>
        </p:nvGraphicFramePr>
        <p:xfrm>
          <a:off x="892068" y="4114449"/>
          <a:ext cx="11550864" cy="809695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6999"/>
            <a:ext cx="10185400" cy="8451851"/>
          </a:xfrm>
          <a:prstGeom prst="rect">
            <a:avLst/>
          </a:prstGeom>
        </p:spPr>
      </p:pic>
      <p:sp>
        <p:nvSpPr>
          <p:cNvPr id="190" name="Exploratory Analysis: Parking sp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7252"/>
            </a:lvl1pPr>
          </a:lstStyle>
          <a:p>
            <a:pPr/>
            <a:r>
              <a:t>Exploratory Analysis: Parking spaces</a:t>
            </a:r>
          </a:p>
        </p:txBody>
      </p:sp>
      <p:graphicFrame>
        <p:nvGraphicFramePr>
          <p:cNvPr id="191" name="3D Column Chart"/>
          <p:cNvGraphicFramePr/>
          <p:nvPr/>
        </p:nvGraphicFramePr>
        <p:xfrm>
          <a:off x="1532402" y="3937000"/>
          <a:ext cx="10270196" cy="799796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194" name="Hypothe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Hypotheses</a:t>
            </a:r>
          </a:p>
        </p:txBody>
      </p:sp>
      <p:sp>
        <p:nvSpPr>
          <p:cNvPr id="195" name="Hypothesis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Hypothesis 1</a:t>
            </a:r>
          </a:p>
          <a:p>
            <a:pPr/>
            <a:r>
              <a:t>Hypothesis 11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713" t="0" r="9713" b="0"/>
          <a:stretch>
            <a:fillRect/>
          </a:stretch>
        </p:blipFill>
        <p:spPr>
          <a:xfrm>
            <a:off x="13195299" y="3987800"/>
            <a:ext cx="5080001" cy="420065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Hypothesis 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Hypothesis I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0291" t="0" r="10291" b="0"/>
          <a:stretch>
            <a:fillRect/>
          </a:stretch>
        </p:blipFill>
        <p:spPr>
          <a:xfrm>
            <a:off x="13195299" y="8187273"/>
            <a:ext cx="5080001" cy="4264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0"/>
          </p:cNvPicPr>
          <p:nvPr/>
        </p:nvPicPr>
        <p:blipFill>
          <a:blip r:embed="rId4">
            <a:extLst/>
          </a:blip>
          <a:srcRect l="17729" t="0" r="17729" b="0"/>
          <a:stretch>
            <a:fillRect/>
          </a:stretch>
        </p:blipFill>
        <p:spPr>
          <a:xfrm>
            <a:off x="18276403" y="8187273"/>
            <a:ext cx="4864031" cy="426442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Portugal is the most visited country because:…"/>
          <p:cNvSpPr txBox="1"/>
          <p:nvPr/>
        </p:nvSpPr>
        <p:spPr>
          <a:xfrm>
            <a:off x="1404700" y="3926265"/>
            <a:ext cx="11256928" cy="779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t>Portugal is the most visited country because: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The temperature, [1-3]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Proximity to the sea…, beaches, 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Hotel cost, 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Cost of living,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Population density,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5"/>
              </a:buBlip>
            </a:pPr>
            <a:r>
              <a:t>Tourism policy, etc [4]</a:t>
            </a:r>
          </a:p>
        </p:txBody>
      </p:sp>
      <p:pic>
        <p:nvPicPr>
          <p:cNvPr id="202" name="Image" descr="Image"/>
          <p:cNvPicPr>
            <a:picLocks noChangeAspect="0"/>
          </p:cNvPicPr>
          <p:nvPr/>
        </p:nvPicPr>
        <p:blipFill>
          <a:blip r:embed="rId6">
            <a:extLst/>
          </a:blip>
          <a:srcRect l="0" t="20775" r="0" b="20775"/>
          <a:stretch>
            <a:fillRect/>
          </a:stretch>
        </p:blipFill>
        <p:spPr>
          <a:xfrm>
            <a:off x="18276403" y="3968551"/>
            <a:ext cx="4864031" cy="4264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645" r="0" b="25596"/>
          <a:stretch>
            <a:fillRect/>
          </a:stretch>
        </p:blipFill>
        <p:spPr>
          <a:xfrm>
            <a:off x="13195300" y="3987800"/>
            <a:ext cx="5080000" cy="420065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Hypothesis I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Hypothesis II</a:t>
            </a:r>
          </a:p>
        </p:txBody>
      </p:sp>
      <p:pic>
        <p:nvPicPr>
          <p:cNvPr id="206" name="Image" descr="Image"/>
          <p:cNvPicPr>
            <a:picLocks noChangeAspect="0"/>
          </p:cNvPicPr>
          <p:nvPr/>
        </p:nvPicPr>
        <p:blipFill>
          <a:blip r:embed="rId3">
            <a:extLst/>
          </a:blip>
          <a:srcRect l="754" t="0" r="22121" b="0"/>
          <a:stretch>
            <a:fillRect/>
          </a:stretch>
        </p:blipFill>
        <p:spPr>
          <a:xfrm>
            <a:off x="18185006" y="3993807"/>
            <a:ext cx="4862587" cy="4200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34244" r="0" b="2817"/>
          <a:stretch>
            <a:fillRect/>
          </a:stretch>
        </p:blipFill>
        <p:spPr>
          <a:xfrm>
            <a:off x="13195300" y="8199037"/>
            <a:ext cx="5080000" cy="426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0"/>
          </p:cNvPicPr>
          <p:nvPr/>
        </p:nvPicPr>
        <p:blipFill>
          <a:blip r:embed="rId5">
            <a:extLst/>
          </a:blip>
          <a:srcRect l="0" t="6163" r="0" b="6163"/>
          <a:stretch>
            <a:fillRect/>
          </a:stretch>
        </p:blipFill>
        <p:spPr>
          <a:xfrm>
            <a:off x="18183392" y="8187273"/>
            <a:ext cx="4864031" cy="426442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Majority of the reservation include breakfast because:…"/>
          <p:cNvSpPr txBox="1"/>
          <p:nvPr/>
        </p:nvSpPr>
        <p:spPr>
          <a:xfrm>
            <a:off x="1404700" y="5907465"/>
            <a:ext cx="11256928" cy="383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t>Majority of the reservation include breakfast because: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6"/>
              </a:buBlip>
            </a:pPr>
            <a:r>
              <a:t>Breakfast is the most important meal of the day [5-6]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212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Seasonality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overview</a:t>
            </a:r>
          </a:p>
        </p:txBody>
      </p:sp>
      <p:sp>
        <p:nvSpPr>
          <p:cNvPr id="139" name="Dataset…"/>
          <p:cNvSpPr txBox="1"/>
          <p:nvPr>
            <p:ph type="body" idx="1"/>
          </p:nvPr>
        </p:nvSpPr>
        <p:spPr>
          <a:xfrm>
            <a:off x="1587500" y="3898900"/>
            <a:ext cx="21209000" cy="88900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Dataset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Exploratory Analysis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Hypothesis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Detected Seasonality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Lead time VS Cancellation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6999"/>
            <a:ext cx="10185400" cy="8451851"/>
          </a:xfrm>
          <a:prstGeom prst="rect">
            <a:avLst/>
          </a:prstGeom>
        </p:spPr>
      </p:pic>
      <p:sp>
        <p:nvSpPr>
          <p:cNvPr id="215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Seasonality</a:t>
            </a:r>
          </a:p>
        </p:txBody>
      </p:sp>
      <p:sp>
        <p:nvSpPr>
          <p:cNvPr id="216" name="Hypothesis I already indicates seasonality, why people travel to Portugal.…"/>
          <p:cNvSpPr txBox="1"/>
          <p:nvPr/>
        </p:nvSpPr>
        <p:spPr>
          <a:xfrm>
            <a:off x="951649" y="4172585"/>
            <a:ext cx="11008302" cy="798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5500"/>
            </a:pPr>
            <a:r>
              <a:t>Hypothesis I already indicates seasonality, why people travel to Portugal.</a:t>
            </a:r>
          </a:p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5500"/>
            </a:pPr>
            <a:r>
              <a:t>Historically, there are more reservations/travels/touristic activities in the summer that any other season.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Seasonality</a:t>
            </a:r>
          </a:p>
        </p:txBody>
      </p:sp>
      <p:graphicFrame>
        <p:nvGraphicFramePr>
          <p:cNvPr id="219" name="2D Column Chart"/>
          <p:cNvGraphicFramePr/>
          <p:nvPr/>
        </p:nvGraphicFramePr>
        <p:xfrm>
          <a:off x="908179" y="4302125"/>
          <a:ext cx="10799777" cy="75247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20" name="Autumn &amp; Winter had the least reservation.…"/>
          <p:cNvSpPr txBox="1"/>
          <p:nvPr/>
        </p:nvSpPr>
        <p:spPr>
          <a:xfrm>
            <a:off x="12513340" y="4876799"/>
            <a:ext cx="11008302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6964" indent="-566964" algn="l">
              <a:lnSpc>
                <a:spcPct val="150000"/>
              </a:lnSpc>
              <a:buSzPct val="45000"/>
              <a:buBlip>
                <a:blip r:embed="rId3"/>
              </a:buBlip>
            </a:pPr>
            <a:r>
              <a:t>Autumn &amp; Winter had the least reservation.</a:t>
            </a:r>
          </a:p>
          <a:p>
            <a:pPr marL="566964" indent="-566964" algn="l">
              <a:lnSpc>
                <a:spcPct val="150000"/>
              </a:lnSpc>
              <a:buSzPct val="45000"/>
              <a:buBlip>
                <a:blip r:embed="rId3"/>
              </a:buBlip>
            </a:pPr>
            <a:r>
              <a:t>Reservations started increasing in the spring as the temperature gets warmer.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223" name="Lead tim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Lead time </a:t>
            </a:r>
          </a:p>
          <a:p>
            <a:pPr/>
            <a:r>
              <a:t>VS Cancellation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6999"/>
            <a:ext cx="10185400" cy="8451851"/>
          </a:xfrm>
          <a:prstGeom prst="rect">
            <a:avLst/>
          </a:prstGeom>
        </p:spPr>
      </p:pic>
      <p:sp>
        <p:nvSpPr>
          <p:cNvPr id="226" name="Lead tim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46709">
              <a:defRPr sz="3528"/>
            </a:pPr>
            <a:r>
              <a:t>Lead time </a:t>
            </a:r>
          </a:p>
          <a:p>
            <a:pPr defTabSz="346709">
              <a:defRPr sz="3528"/>
            </a:pPr>
            <a:r>
              <a:t>VS </a:t>
            </a:r>
          </a:p>
          <a:p>
            <a:pPr defTabSz="346709">
              <a:defRPr sz="3528"/>
            </a:pPr>
            <a:r>
              <a:t>Cancellation</a:t>
            </a:r>
          </a:p>
        </p:txBody>
      </p:sp>
      <p:sp>
        <p:nvSpPr>
          <p:cNvPr id="227" name="Built ML model that predicts whether a customer their will cancel reservation given the lead time. (Accuracy = 0.72)…"/>
          <p:cNvSpPr txBox="1"/>
          <p:nvPr/>
        </p:nvSpPr>
        <p:spPr>
          <a:xfrm>
            <a:off x="951649" y="4134485"/>
            <a:ext cx="11008302" cy="8056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4800"/>
            </a:pPr>
            <a:r>
              <a:t>Built ML model that predicts whether a customer their will cancel reservation given the lead time. (Accuracy = 0.72)</a:t>
            </a:r>
          </a:p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4800"/>
            </a:pPr>
            <a:r>
              <a:t>The higher the lead time the more probable that the customer will cancel their booking. </a:t>
            </a:r>
          </a:p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4800"/>
            </a:pPr>
            <a:r>
              <a:t>This explains why some hotels have restrictions or some insurance policy.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–Youpele Micha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–Youpele Michael</a:t>
            </a:r>
          </a:p>
        </p:txBody>
      </p:sp>
      <p:sp>
        <p:nvSpPr>
          <p:cNvPr id="230" name="“Thank you for your audience.”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“Thank you for your audience.”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References</a:t>
            </a:r>
          </a:p>
        </p:txBody>
      </p:sp>
      <p:sp>
        <p:nvSpPr>
          <p:cNvPr id="233" name="Holiday Weather, Algarve, Portugal: Annual Weather Averages. https://www.holiday-weather.com/algarve/averages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Holiday Weather, Algarve, Portugal: Annual Weather Averages. </a:t>
            </a:r>
            <a:r>
              <a:rPr u="sng">
                <a:solidFill>
                  <a:srgbClr val="296EAA"/>
                </a:solidFill>
                <a:hlinkClick r:id="rId2" invalidUrl="" action="" tgtFrame="" tooltip="" history="1" highlightClick="0" endSnd="0"/>
              </a:rPr>
              <a:t>https://www.holiday-weather.com/algarve/averages/</a:t>
            </a: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Holiday Weather, London, United Kingdom: Annual </a:t>
            </a:r>
            <a:r>
              <a:rPr>
                <a:solidFill>
                  <a:schemeClr val="accent4">
                    <a:hueOff val="-123559"/>
                    <a:lumOff val="-30029"/>
                  </a:schemeClr>
                </a:solidFill>
              </a:rPr>
              <a:t>Weather</a:t>
            </a:r>
            <a:r>
              <a:t> Averages. </a:t>
            </a:r>
            <a:r>
              <a:rPr u="sng">
                <a:solidFill>
                  <a:srgbClr val="296EAA"/>
                </a:solidFill>
                <a:hlinkClick r:id="rId3" invalidUrl="" action="" tgtFrame="" tooltip="" history="1" highlightClick="0" endSnd="0"/>
              </a:rPr>
              <a:t>https://www.holiday-weather.com/london/averages/</a:t>
            </a: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The Portugal News, Portugal’s €7bn climate change bill, 2017.</a:t>
            </a:r>
            <a:r>
              <a:rPr>
                <a:solidFill>
                  <a:srgbClr val="000000"/>
                </a:solidFill>
              </a:rPr>
              <a:t> </a:t>
            </a:r>
            <a:r>
              <a:rPr u="sng">
                <a:hlinkClick r:id="rId4" invalidUrl="" action="" tgtFrame="" tooltip="" history="1" highlightClick="0" endSnd="0"/>
              </a:rPr>
              <a:t>https://www.theportugalnews.com/news/portugals-7bn-climate-change-bill/40860#:~:text=In%20terms%20of%20the%20effects,by%20temperatures%20reached%20in%201989</a:t>
            </a:r>
            <a:endParaRPr>
              <a:solidFill>
                <a:srgbClr val="000000"/>
              </a:solidFill>
            </a:endParaRP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>
                <a:solidFill>
                  <a:schemeClr val="accent4">
                    <a:hueOff val="-123559"/>
                    <a:lumOff val="-30029"/>
                  </a:schemeClr>
                </a:solidFill>
              </a:defRPr>
            </a:pPr>
            <a:r>
              <a:t>Almeida García, Fernando &amp; Macias, Rafael &amp; Balbuena, Antonia. (2015). Tourist Spaces and Tourism Policy in Spain and Portugal. International Journal of Culture Tourism and Hospitality Research. 10. 235-249. 10.1108/S1871-317320150000010017.</a:t>
            </a:r>
            <a:endParaRPr>
              <a:solidFill>
                <a:srgbClr val="000000"/>
              </a:solidFill>
            </a:endParaRP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Charles Spence, Breakfast: The most important meal of the day?, International Journal of Gastronomy and Food Science, Volume 8, 2017, Pages 1-6, ISSN 1878-450X, </a:t>
            </a:r>
            <a:r>
              <a:rPr u="sng">
                <a:solidFill>
                  <a:srgbClr val="296EAA"/>
                </a:solidFill>
                <a:hlinkClick r:id="rId5" invalidUrl="" action="" tgtFrame="" tooltip="" history="1" highlightClick="0" endSnd="0"/>
              </a:rPr>
              <a:t>https://doi.org/10.1016/j.ijgfs.2017.01.003</a:t>
            </a:r>
            <a:r>
              <a:t>.</a:t>
            </a: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Benton et al., 2001 D. Benton, O. Slater, R.T. Donohoe The influence of breakfast and a snack on psychological functioning Physiol. Behav., 74 (2001), pp. 559-571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142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143" name="Info…"/>
          <p:cNvSpPr txBox="1"/>
          <p:nvPr>
            <p:ph type="body" sz="quarter" idx="1"/>
          </p:nvPr>
        </p:nvSpPr>
        <p:spPr>
          <a:xfrm>
            <a:off x="2101850" y="7112000"/>
            <a:ext cx="9766300" cy="4254500"/>
          </a:xfrm>
          <a:prstGeom prst="rect">
            <a:avLst/>
          </a:prstGeom>
        </p:spPr>
        <p:txBody>
          <a:bodyPr/>
          <a:lstStyle/>
          <a:p>
            <a:pPr/>
            <a:r>
              <a:t>Info</a:t>
            </a:r>
          </a:p>
          <a:p>
            <a:pPr/>
            <a:r>
              <a:t>Cleaning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46" name="Dataset in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Dataset info</a:t>
            </a:r>
          </a:p>
        </p:txBody>
      </p:sp>
      <p:sp>
        <p:nvSpPr>
          <p:cNvPr id="147" name="119,390 rows and 32 colum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6164" indent="-296164" defTabSz="437514">
              <a:spcBef>
                <a:spcPts val="2400"/>
              </a:spcBef>
              <a:buBlip>
                <a:blip r:embed="rId3"/>
              </a:buBlip>
              <a:defRPr sz="4769"/>
            </a:pPr>
            <a:r>
              <a:t>119,390 rows and 32 columns</a:t>
            </a:r>
          </a:p>
          <a:p>
            <a:pPr marL="296164" indent="-296164" defTabSz="437514">
              <a:spcBef>
                <a:spcPts val="2400"/>
              </a:spcBef>
              <a:buBlip>
                <a:blip r:embed="rId3"/>
              </a:buBlip>
              <a:defRPr sz="4769"/>
            </a:pPr>
            <a:r>
              <a:t>Data types: integers, strings, dates, floats and null.</a:t>
            </a:r>
          </a:p>
          <a:p>
            <a:pPr marL="296164" indent="-296164" defTabSz="437514">
              <a:spcBef>
                <a:spcPts val="2400"/>
              </a:spcBef>
              <a:buBlip>
                <a:blip r:embed="rId3"/>
              </a:buBlip>
              <a:defRPr sz="4769"/>
            </a:pPr>
            <a:r>
              <a:t>Columns: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hotel,  is_canceled,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 lead, time,  arrival_date…,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meal, children,  country,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number of booking changes,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customer type, reserved rom type,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 parking space, reservation status etc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4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Dataset clea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Dataset cleaning</a:t>
            </a:r>
          </a:p>
        </p:txBody>
      </p:sp>
      <p:sp>
        <p:nvSpPr>
          <p:cNvPr id="150" name="129,425 null values where detected and replaced.…"/>
          <p:cNvSpPr txBox="1"/>
          <p:nvPr>
            <p:ph type="body" sz="half" idx="1"/>
          </p:nvPr>
        </p:nvSpPr>
        <p:spPr>
          <a:xfrm>
            <a:off x="1587500" y="4106587"/>
            <a:ext cx="10160000" cy="8382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129,425 null values where detected and replaced.</a:t>
            </a:r>
          </a:p>
          <a:p>
            <a:pPr>
              <a:buBlip>
                <a:blip r:embed="rId2"/>
              </a:buBlip>
            </a:pPr>
            <a:r>
              <a:t>31,994 duplicate rows where detected and removed.</a:t>
            </a:r>
          </a:p>
        </p:txBody>
      </p:sp>
      <p:graphicFrame>
        <p:nvGraphicFramePr>
          <p:cNvPr id="151" name="2D Pie Chart"/>
          <p:cNvGraphicFramePr/>
          <p:nvPr/>
        </p:nvGraphicFramePr>
        <p:xfrm>
          <a:off x="13423900" y="3937000"/>
          <a:ext cx="8686800" cy="8185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154" name="Exploratory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155" name="Hotel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78790">
              <a:spcBef>
                <a:spcPts val="900"/>
              </a:spcBef>
              <a:defRPr sz="2900"/>
            </a:pPr>
            <a:r>
              <a:t>Hotel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Year &amp; Month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Country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Meal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Distribution Channel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Customer type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Reserved Room type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Parking 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172899035_smooth_1200x800.jpeg" descr="172899035_smooth_1200x800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58" name="Exploratory Analysis: Hot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Exploratory Analysis: Hotel</a:t>
            </a:r>
          </a:p>
        </p:txBody>
      </p:sp>
      <p:graphicFrame>
        <p:nvGraphicFramePr>
          <p:cNvPr id="159" name="2D Column Chart"/>
          <p:cNvGraphicFramePr/>
          <p:nvPr/>
        </p:nvGraphicFramePr>
        <p:xfrm>
          <a:off x="1251559" y="4104870"/>
          <a:ext cx="10831882" cy="74930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62" name="Exploratory Analysis: Year and mon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6957"/>
            </a:lvl1pPr>
          </a:lstStyle>
          <a:p>
            <a:pPr/>
            <a:r>
              <a:t>Exploratory Analysis: Year and month</a:t>
            </a:r>
          </a:p>
        </p:txBody>
      </p:sp>
      <p:graphicFrame>
        <p:nvGraphicFramePr>
          <p:cNvPr id="163" name="2D Column Chart"/>
          <p:cNvGraphicFramePr/>
          <p:nvPr/>
        </p:nvGraphicFramePr>
        <p:xfrm>
          <a:off x="1210106" y="4104870"/>
          <a:ext cx="10873335" cy="75247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1" cy="8648701"/>
          </a:xfrm>
          <a:prstGeom prst="rect">
            <a:avLst/>
          </a:prstGeom>
        </p:spPr>
      </p:pic>
      <p:sp>
        <p:nvSpPr>
          <p:cNvPr id="166" name="Exploratory Analysis: Year and mon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6957"/>
            </a:lvl1pPr>
          </a:lstStyle>
          <a:p>
            <a:pPr/>
            <a:r>
              <a:t>Exploratory Analysis: Year and month</a:t>
            </a:r>
          </a:p>
        </p:txBody>
      </p:sp>
      <p:graphicFrame>
        <p:nvGraphicFramePr>
          <p:cNvPr id="167" name="2D Column Chart"/>
          <p:cNvGraphicFramePr/>
          <p:nvPr/>
        </p:nvGraphicFramePr>
        <p:xfrm>
          <a:off x="985161" y="4086213"/>
          <a:ext cx="10799777" cy="75247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5.png"/></Relationships>

</file>

<file path=ppt/theme/theme1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57554B"/>
      </a:dk1>
      <a:lt1>
        <a:srgbClr val="0C1557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 Plain:1.0"/>
        <a:ea typeface="Academy Engraved LET Plain:1.0"/>
        <a:cs typeface="Academy Engraved LET Plain:1.0"/>
      </a:majorFont>
      <a:minorFont>
        <a:latin typeface="Academy Engraved LET Plain:1.0"/>
        <a:ea typeface="Academy Engraved LET Plain:1.0"/>
        <a:cs typeface="Academy Engraved LET Plain:1.0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000000"/>
      </a:dk1>
      <a:lt1>
        <a:srgbClr val="FFFFFF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 Plain:1.0"/>
        <a:ea typeface="Academy Engraved LET Plain:1.0"/>
        <a:cs typeface="Academy Engraved LET Plain:1.0"/>
      </a:majorFont>
      <a:minorFont>
        <a:latin typeface="Academy Engraved LET Plain:1.0"/>
        <a:ea typeface="Academy Engraved LET Plain:1.0"/>
        <a:cs typeface="Academy Engraved LET Plain:1.0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